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Roboto Medium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4B862C4-08EF-4872-AEF3-F0B27318A09D}">
  <a:tblStyle styleId="{64B862C4-08EF-4872-AEF3-F0B27318A0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font" Target="fonts/Roboto-regular.fntdata"/><Relationship Id="rId25" Type="http://schemas.openxmlformats.org/officeDocument/2006/relationships/slide" Target="slides/slide17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Roboto-boldItalic.fntdata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font" Target="fonts/RobotoMedium-bold.fntdata"/><Relationship Id="rId30" Type="http://schemas.openxmlformats.org/officeDocument/2006/relationships/font" Target="fonts/RobotoMedium-regular.fntdata"/><Relationship Id="rId11" Type="http://schemas.openxmlformats.org/officeDocument/2006/relationships/slide" Target="slides/slide3.xml"/><Relationship Id="rId33" Type="http://schemas.openxmlformats.org/officeDocument/2006/relationships/font" Target="fonts/RobotoMedium-boldItalic.fntdata"/><Relationship Id="rId10" Type="http://schemas.openxmlformats.org/officeDocument/2006/relationships/slide" Target="slides/slide2.xml"/><Relationship Id="rId32" Type="http://schemas.openxmlformats.org/officeDocument/2006/relationships/font" Target="fonts/RobotoMedium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8fd5c0edf_0_2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68fd5c0ed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68fd5c0edf_0_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68fd5c0edf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8fd5c0edf_0_4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68fd5c0ed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68fd5c0edf_0_5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68fd5c0ed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8fd5c0edf_0_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68fd5c0edf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8fd5c0edf_0_1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8fd5c0ed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8fd5c0edf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8fd5c0e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{64B862C4-08EF-4872-AEF3-F0B27318A09D}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{64B862C4-08EF-4872-AEF3-F0B27318A09D}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3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83375" y="553500"/>
            <a:ext cx="75843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Реализация саги с компенсациями при проектировании процесса создания заказа в интернет магазине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4129200" cy="4479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38031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Микросервисная архитектура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35"/>
          <p:cNvSpPr txBox="1"/>
          <p:nvPr/>
        </p:nvSpPr>
        <p:spPr>
          <a:xfrm>
            <a:off x="6579425" y="1913475"/>
            <a:ext cx="2573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4"/>
          <p:cNvSpPr txBox="1"/>
          <p:nvPr>
            <p:ph type="title"/>
          </p:nvPr>
        </p:nvSpPr>
        <p:spPr>
          <a:xfrm>
            <a:off x="170300" y="198627"/>
            <a:ext cx="1780800" cy="25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Тест</a:t>
            </a:r>
            <a:br>
              <a:rPr lang="ru"/>
            </a:br>
            <a:r>
              <a:rPr lang="ru" sz="1100"/>
              <a:t>создание заказа</a:t>
            </a:r>
            <a:endParaRPr sz="1100"/>
          </a:p>
        </p:txBody>
      </p:sp>
      <p:pic>
        <p:nvPicPr>
          <p:cNvPr id="222" name="Google Shape;2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9850" y="47625"/>
            <a:ext cx="6534150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4075" y="0"/>
            <a:ext cx="4178749" cy="3233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45"/>
          <p:cNvSpPr txBox="1"/>
          <p:nvPr/>
        </p:nvSpPr>
        <p:spPr>
          <a:xfrm>
            <a:off x="192150" y="209700"/>
            <a:ext cx="3874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</a:t>
            </a:r>
            <a:br>
              <a:rPr b="1" lang="ru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заказа,  слот для доставки занят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9" name="Google Shape;2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25" y="3056705"/>
            <a:ext cx="9143999" cy="1993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6"/>
          <p:cNvSpPr txBox="1"/>
          <p:nvPr/>
        </p:nvSpPr>
        <p:spPr>
          <a:xfrm>
            <a:off x="208650" y="228425"/>
            <a:ext cx="1344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</a:t>
            </a:r>
            <a:br>
              <a:rPr b="1" lang="ru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заказа,  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денег на счете </a:t>
            </a:r>
            <a:br>
              <a:rPr b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недостаточно.</a:t>
            </a:r>
            <a:br>
              <a:rPr b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Postman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675" y="170625"/>
            <a:ext cx="7529750" cy="4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7"/>
          <p:cNvSpPr txBox="1"/>
          <p:nvPr/>
        </p:nvSpPr>
        <p:spPr>
          <a:xfrm>
            <a:off x="192150" y="165150"/>
            <a:ext cx="3874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Тест</a:t>
            </a:r>
            <a:br>
              <a:rPr b="1" lang="ru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создание заказа,  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денег на счете недостаточно (лог)</a:t>
            </a:r>
            <a:endParaRPr b="1"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1" name="Google Shape;24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34650"/>
            <a:ext cx="8865926" cy="40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8"/>
          <p:cNvSpPr txBox="1"/>
          <p:nvPr>
            <p:ph type="title"/>
          </p:nvPr>
        </p:nvSpPr>
        <p:spPr>
          <a:xfrm>
            <a:off x="465100" y="330724"/>
            <a:ext cx="85560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Идемпотентность компенсаций</a:t>
            </a:r>
            <a:endParaRPr/>
          </a:p>
        </p:txBody>
      </p:sp>
      <p:pic>
        <p:nvPicPr>
          <p:cNvPr id="247" name="Google Shape;2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1775" y="946624"/>
            <a:ext cx="5087880" cy="389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8"/>
          <p:cNvSpPr txBox="1"/>
          <p:nvPr/>
        </p:nvSpPr>
        <p:spPr>
          <a:xfrm>
            <a:off x="349500" y="1161350"/>
            <a:ext cx="2732700" cy="32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Повторный вызов </a:t>
            </a:r>
            <a:b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компенсации имеет свойство идемпотентности, что обеспечивает consistency системы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9"/>
          <p:cNvSpPr txBox="1"/>
          <p:nvPr>
            <p:ph type="title"/>
          </p:nvPr>
        </p:nvSpPr>
        <p:spPr>
          <a:xfrm>
            <a:off x="382075" y="2620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254" name="Google Shape;254;p49"/>
          <p:cNvSpPr txBox="1"/>
          <p:nvPr/>
        </p:nvSpPr>
        <p:spPr>
          <a:xfrm>
            <a:off x="382075" y="1128325"/>
            <a:ext cx="8016600" cy="3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Для микросервисов замена consistency на eventual consistency необходимость, которая может быть достигнута с помощью реализации саги с компенсациями.</a:t>
            </a:r>
            <a:br>
              <a:rPr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Идемпотентность важное свойство процедур в микросервисных процессах.</a:t>
            </a:r>
            <a:br>
              <a:rPr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6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Распределенная транзакция может быть заменена сагой с компенсациями, с учетом ограничений.</a:t>
            </a:r>
            <a:endParaRPr sz="16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Альтернативой саги с компенсациями при реализации распределенной транзакции может быть двухфазный коммит, когда нам важна согласованность. При этом может страдать availability из-за блокировок.</a:t>
            </a:r>
            <a:endParaRPr sz="16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0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50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50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50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50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51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71" name="Google Shape;271;p51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8" name="Google Shape;15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Реализация саги с компенсациями при проектировании процесса создания заказа в интернет магазине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37" title="myFace.jpg"/>
          <p:cNvPicPr preferRelativeResize="0"/>
          <p:nvPr/>
        </p:nvPicPr>
        <p:blipFill rotWithShape="1">
          <a:blip r:embed="rId3">
            <a:alphaModFix/>
          </a:blip>
          <a:srcRect b="16059" l="16177" r="22147" t="2791"/>
          <a:stretch/>
        </p:blipFill>
        <p:spPr>
          <a:xfrm>
            <a:off x="550400" y="25133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6" name="Google Shape;166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Максим Васильев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Java разработчик в Банк ДОМ.РФ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3" name="Google Shape;173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76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8"/>
          <p:cNvCxnSpPr>
            <a:stCxn id="176" idx="1"/>
            <a:endCxn id="181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1" name="Google Shape;181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7" name="Google Shape;187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{64B862C4-08EF-4872-AEF3-F0B27318A09D}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Реализовать процесс создания заказа как сагу с компенсациями.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Показать особенности реализации.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Продемонстрировать работу системы в разных случаях (кейсах).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Выводы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8" name="Google Shape;188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показать особенности реализации саги с компенсациями на примере.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194" name="Google Shape;194;p40"/>
          <p:cNvGraphicFramePr/>
          <p:nvPr/>
        </p:nvGraphicFramePr>
        <p:xfrm>
          <a:off x="693850" y="132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{64B862C4-08EF-4872-AEF3-F0B27318A09D}</a:tableStyleId>
              </a:tblPr>
              <a:tblGrid>
                <a:gridCol w="506250"/>
                <a:gridCol w="6981475"/>
              </a:tblGrid>
              <a:tr h="5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20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Java: Spring, Liquibase, Postgres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20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67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20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20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2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Kubernetes, Helm</a:t>
                      </a:r>
                      <a:endParaRPr sz="2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5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1"/>
          <p:cNvSpPr txBox="1"/>
          <p:nvPr>
            <p:ph type="title"/>
          </p:nvPr>
        </p:nvSpPr>
        <p:spPr>
          <a:xfrm>
            <a:off x="510500" y="119400"/>
            <a:ext cx="85206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Схема взаимодействия микросервисов</a:t>
            </a:r>
            <a:endParaRPr sz="3000"/>
          </a:p>
        </p:txBody>
      </p:sp>
      <p:pic>
        <p:nvPicPr>
          <p:cNvPr id="200" name="Google Shape;20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3" y="760274"/>
            <a:ext cx="8029574" cy="38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1157250" y="1470300"/>
            <a:ext cx="2288400" cy="22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Процесс создания заказа </a:t>
            </a:r>
            <a:endParaRPr/>
          </a:p>
        </p:txBody>
      </p:sp>
      <p:pic>
        <p:nvPicPr>
          <p:cNvPr id="206" name="Google Shape;20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500" y="0"/>
            <a:ext cx="3919976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2"/>
          <p:cNvSpPr txBox="1"/>
          <p:nvPr/>
        </p:nvSpPr>
        <p:spPr>
          <a:xfrm>
            <a:off x="1624950" y="4264700"/>
            <a:ext cx="1820700" cy="36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компенсации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08" name="Google Shape;208;p42"/>
          <p:cNvCxnSpPr/>
          <p:nvPr/>
        </p:nvCxnSpPr>
        <p:spPr>
          <a:xfrm flipH="1" rot="10800000">
            <a:off x="3107325" y="2951325"/>
            <a:ext cx="975000" cy="138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42"/>
          <p:cNvCxnSpPr/>
          <p:nvPr/>
        </p:nvCxnSpPr>
        <p:spPr>
          <a:xfrm>
            <a:off x="3196850" y="4543250"/>
            <a:ext cx="895500" cy="119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>
            <p:ph type="title"/>
          </p:nvPr>
        </p:nvSpPr>
        <p:spPr>
          <a:xfrm>
            <a:off x="159175" y="1959550"/>
            <a:ext cx="85206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проекта</a:t>
            </a:r>
            <a:endParaRPr/>
          </a:p>
        </p:txBody>
      </p:sp>
      <p:sp>
        <p:nvSpPr>
          <p:cNvPr id="215" name="Google Shape;215;p43"/>
          <p:cNvSpPr txBox="1"/>
          <p:nvPr>
            <p:ph idx="1" type="body"/>
          </p:nvPr>
        </p:nvSpPr>
        <p:spPr>
          <a:xfrm>
            <a:off x="159175" y="2699950"/>
            <a:ext cx="5073900" cy="6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ru" sz="1800"/>
              <a:t>https://github.com/maxmiracle/otus-saga</a:t>
            </a:r>
            <a:endParaRPr sz="1800"/>
          </a:p>
        </p:txBody>
      </p:sp>
      <p:pic>
        <p:nvPicPr>
          <p:cNvPr id="216" name="Google Shape;21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8850" y="137600"/>
            <a:ext cx="3935151" cy="4787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